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16"/>
  </p:notesMasterIdLst>
  <p:sldIdLst>
    <p:sldId id="256" r:id="rId2"/>
    <p:sldId id="257" r:id="rId3"/>
    <p:sldId id="263" r:id="rId4"/>
    <p:sldId id="268" r:id="rId5"/>
    <p:sldId id="269" r:id="rId6"/>
    <p:sldId id="258" r:id="rId7"/>
    <p:sldId id="259" r:id="rId8"/>
    <p:sldId id="260" r:id="rId9"/>
    <p:sldId id="261" r:id="rId10"/>
    <p:sldId id="262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Анастасия Кузенкова" initials="АК" lastIdx="1" clrIdx="0">
    <p:extLst>
      <p:ext uri="{19B8F6BF-5375-455C-9EA6-DF929625EA0E}">
        <p15:presenceInfo xmlns:p15="http://schemas.microsoft.com/office/powerpoint/2012/main" userId="864f6581fab639c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CB17"/>
    <a:srgbClr val="0076A3"/>
    <a:srgbClr val="0B53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169F95-3975-44B3-A9A5-7F4C4EEF5A62}" type="datetimeFigureOut">
              <a:rPr lang="ru-RU" smtClean="0"/>
              <a:t>23.07.2021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7EDF1-DF01-4C66-BF39-9DC9EA81F51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431106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DB12E3E4-6F14-4516-91A7-C6ABC333915C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3994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A7F7D-3B97-4273-95C8-0C160B8BFD1B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116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A3F2AD-4BEB-4788-B6D8-A53C9E72F42E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442741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CE878D-E128-42C7-9996-262C3F4844C9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37636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7D9B-DD1F-4020-8436-D08F7FE28C21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76317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46453C-D1AF-4FE0-A4A2-C9324E5522F2}" type="datetime1">
              <a:rPr lang="ru-RU" smtClean="0"/>
              <a:t>23.07.2021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94223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01A42-4399-441D-B1C8-5CDF1BB6F512}" type="datetime1">
              <a:rPr lang="ru-RU" smtClean="0"/>
              <a:t>23.07.2021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4492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8C2C7-139E-45C9-8975-5F1C91CB55D6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15830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AE6D9-95F3-4694-AF09-04E943EDD048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73433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8B024-3F84-4305-AEFF-6C41A4BE9CFE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9840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310336-4DB5-4876-8E71-FD0D9260BADD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93944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637B35-ABAF-456B-BB0A-B1C82C1233F8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9161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7FC99-1E64-4A94-BB22-3ADAF0B602ED}" type="datetime1">
              <a:rPr lang="ru-RU" smtClean="0"/>
              <a:t>23.07.2021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22546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092DBE-1333-430C-A57C-0AB048E2AB0D}" type="datetime1">
              <a:rPr lang="ru-RU" smtClean="0"/>
              <a:t>23.07.2021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0125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8A511-18A7-4CAE-AEBE-B3527DA632C3}" type="datetime1">
              <a:rPr lang="ru-RU" smtClean="0"/>
              <a:t>23.07.2021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300514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36FB0-821E-4F16-B388-D4D0A39C2C8B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81188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7716B-6B55-484C-850B-87B3C0009D44}" type="datetime1">
              <a:rPr lang="ru-RU" smtClean="0"/>
              <a:t>23.07.2021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794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2345CD-95CB-49BE-AF5C-08F9FD8E7565}" type="datetime1">
              <a:rPr lang="ru-RU" smtClean="0"/>
              <a:t>23.07.2021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E2B4B-7665-4268-A358-3CDE89B78F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44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andreas.schallwig/do-not-laugh-a-simple-ai-powered-game-3e22ad0f8166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deo/LaughDetection" TargetMode="External"/><Relationship Id="rId2" Type="http://schemas.openxmlformats.org/officeDocument/2006/relationships/hyperlink" Target="https://github.com/jrgillick/laughter-detection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l.acm.org/doi/10.1145/3173574.3173932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1ntm1nd/monsters-corporation/tree/main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6A1F50-06E7-4590-B0A9-0450BBFB5A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6343" y="1552376"/>
            <a:ext cx="8791575" cy="2387600"/>
          </a:xfrm>
        </p:spPr>
        <p:txBody>
          <a:bodyPr>
            <a:normAutofit/>
          </a:bodyPr>
          <a:lstStyle/>
          <a:p>
            <a:r>
              <a:rPr lang="ru-RU" sz="6600" dirty="0"/>
              <a:t>К</a:t>
            </a:r>
            <a:r>
              <a:rPr lang="ru-RU" sz="6600" cap="none" dirty="0"/>
              <a:t>орпорация монстров</a:t>
            </a:r>
            <a:endParaRPr lang="ru-RU" sz="6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8E051DA-AF21-4112-9883-536C82F9FC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7783" y="4456032"/>
            <a:ext cx="8608696" cy="1147208"/>
          </a:xfrm>
        </p:spPr>
        <p:txBody>
          <a:bodyPr/>
          <a:lstStyle/>
          <a:p>
            <a:r>
              <a:rPr lang="ru-RU" dirty="0"/>
              <a:t>М</a:t>
            </a:r>
            <a:r>
              <a:rPr lang="ru-RU" cap="none" dirty="0"/>
              <a:t>акаров</a:t>
            </a:r>
            <a:r>
              <a:rPr lang="ru-RU" dirty="0"/>
              <a:t> А</a:t>
            </a:r>
            <a:r>
              <a:rPr lang="ru-RU" cap="none" dirty="0"/>
              <a:t>лександр</a:t>
            </a:r>
            <a:r>
              <a:rPr lang="ru-RU" dirty="0"/>
              <a:t>, К</a:t>
            </a:r>
            <a:r>
              <a:rPr lang="ru-RU" cap="none" dirty="0"/>
              <a:t>улагин</a:t>
            </a:r>
            <a:r>
              <a:rPr lang="ru-RU" dirty="0"/>
              <a:t> П</a:t>
            </a:r>
            <a:r>
              <a:rPr lang="ru-RU" cap="none" dirty="0"/>
              <a:t>авел</a:t>
            </a:r>
            <a:r>
              <a:rPr lang="ru-RU" dirty="0"/>
              <a:t>, К</a:t>
            </a:r>
            <a:r>
              <a:rPr lang="ru-RU" cap="none" dirty="0"/>
              <a:t>узенкова</a:t>
            </a:r>
            <a:r>
              <a:rPr lang="ru-RU" dirty="0"/>
              <a:t> А</a:t>
            </a:r>
            <a:r>
              <a:rPr lang="ru-RU" cap="none" dirty="0"/>
              <a:t>настасия</a:t>
            </a:r>
            <a:endParaRPr lang="ru-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2B1CC2-D23C-406F-9960-E1B734E8A414}"/>
              </a:ext>
            </a:extLst>
          </p:cNvPr>
          <p:cNvSpPr txBox="1"/>
          <p:nvPr/>
        </p:nvSpPr>
        <p:spPr>
          <a:xfrm>
            <a:off x="2506343" y="2561510"/>
            <a:ext cx="6366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Летняя школа </a:t>
            </a:r>
            <a:r>
              <a:rPr lang="en-US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Intel – </a:t>
            </a:r>
            <a:r>
              <a:rPr lang="ru-RU" b="1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ННГУ по компьютерному зрению</a:t>
            </a:r>
          </a:p>
        </p:txBody>
      </p:sp>
    </p:spTree>
    <p:extLst>
      <p:ext uri="{BB962C8B-B14F-4D97-AF65-F5344CB8AC3E}">
        <p14:creationId xmlns:p14="http://schemas.microsoft.com/office/powerpoint/2010/main" val="1836068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Р</a:t>
            </a:r>
            <a:r>
              <a:rPr lang="ru-RU" cap="none" dirty="0">
                <a:solidFill>
                  <a:srgbClr val="0B5395"/>
                </a:solidFill>
              </a:rPr>
              <a:t>еализация проекта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78570"/>
            <a:ext cx="10623867" cy="3721287"/>
          </a:xfrm>
        </p:spPr>
        <p:txBody>
          <a:bodyPr/>
          <a:lstStyle/>
          <a:p>
            <a:pPr marL="0" indent="0" algn="just">
              <a:buNone/>
            </a:pPr>
            <a:r>
              <a:rPr lang="ru-RU" dirty="0">
                <a:solidFill>
                  <a:srgbClr val="0076A3"/>
                </a:solidFill>
              </a:rPr>
              <a:t>Интерфейс приложения состоит из одного окна, где отображается мем и видео с веб-камеры. Следующий мем открывается при нажатии на клавишу </a:t>
            </a:r>
            <a:r>
              <a:rPr lang="en-US" dirty="0">
                <a:solidFill>
                  <a:srgbClr val="0076A3"/>
                </a:solidFill>
              </a:rPr>
              <a:t>N.</a:t>
            </a: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10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20387CA-2ABF-44AC-AB94-364AF8E40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227" y="2611760"/>
            <a:ext cx="5915213" cy="34950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A7EA4F7-0D6A-4134-AE09-D41940874E9A}"/>
              </a:ext>
            </a:extLst>
          </p:cNvPr>
          <p:cNvSpPr txBox="1"/>
          <p:nvPr/>
        </p:nvSpPr>
        <p:spPr>
          <a:xfrm>
            <a:off x="2001520" y="3989945"/>
            <a:ext cx="1690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Place for memes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B1875-D59E-4F46-B29C-DF8B316FACC0}"/>
              </a:ext>
            </a:extLst>
          </p:cNvPr>
          <p:cNvSpPr txBox="1"/>
          <p:nvPr/>
        </p:nvSpPr>
        <p:spPr>
          <a:xfrm>
            <a:off x="5075914" y="3989945"/>
            <a:ext cx="1247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Player face</a:t>
            </a:r>
            <a:endParaRPr lang="ru-RU" dirty="0">
              <a:solidFill>
                <a:schemeClr val="bg1"/>
              </a:solidFill>
            </a:endParaRP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6E79B1E9-0932-40C6-A9A1-8E0E20A5CA3B}"/>
              </a:ext>
            </a:extLst>
          </p:cNvPr>
          <p:cNvCxnSpPr/>
          <p:nvPr/>
        </p:nvCxnSpPr>
        <p:spPr>
          <a:xfrm flipH="1">
            <a:off x="7030720" y="5923280"/>
            <a:ext cx="751840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3E039587-CE1E-4419-A7D7-297BB1323BC9}"/>
              </a:ext>
            </a:extLst>
          </p:cNvPr>
          <p:cNvSpPr txBox="1"/>
          <p:nvPr/>
        </p:nvSpPr>
        <p:spPr>
          <a:xfrm>
            <a:off x="7782560" y="5738614"/>
            <a:ext cx="1911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Scale of happiness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498E003-C524-45E2-8139-8A149EF6AF94}"/>
              </a:ext>
            </a:extLst>
          </p:cNvPr>
          <p:cNvSpPr/>
          <p:nvPr/>
        </p:nvSpPr>
        <p:spPr>
          <a:xfrm>
            <a:off x="9694109" y="3045460"/>
            <a:ext cx="209869" cy="523240"/>
          </a:xfrm>
          <a:prstGeom prst="rect">
            <a:avLst/>
          </a:prstGeom>
          <a:solidFill>
            <a:srgbClr val="31CB1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4AAA660C-A821-4995-8662-2A644A1387A6}"/>
              </a:ext>
            </a:extLst>
          </p:cNvPr>
          <p:cNvSpPr/>
          <p:nvPr/>
        </p:nvSpPr>
        <p:spPr>
          <a:xfrm>
            <a:off x="9694109" y="3045460"/>
            <a:ext cx="1421458" cy="5232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987861FB-8F02-4057-8C0F-9D698565BCEB}"/>
              </a:ext>
            </a:extLst>
          </p:cNvPr>
          <p:cNvSpPr/>
          <p:nvPr/>
        </p:nvSpPr>
        <p:spPr>
          <a:xfrm>
            <a:off x="9681927" y="3735760"/>
            <a:ext cx="293171" cy="523240"/>
          </a:xfrm>
          <a:prstGeom prst="rect">
            <a:avLst/>
          </a:prstGeom>
          <a:solidFill>
            <a:srgbClr val="31CB1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B9801A4E-FD85-4063-A468-1A0C6D5D39A0}"/>
              </a:ext>
            </a:extLst>
          </p:cNvPr>
          <p:cNvSpPr/>
          <p:nvPr/>
        </p:nvSpPr>
        <p:spPr>
          <a:xfrm>
            <a:off x="9681927" y="3735760"/>
            <a:ext cx="1421458" cy="5232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080D0F47-9A27-4BAF-9174-970950B2E0B3}"/>
              </a:ext>
            </a:extLst>
          </p:cNvPr>
          <p:cNvSpPr/>
          <p:nvPr/>
        </p:nvSpPr>
        <p:spPr>
          <a:xfrm>
            <a:off x="9694109" y="4447597"/>
            <a:ext cx="880429" cy="523240"/>
          </a:xfrm>
          <a:prstGeom prst="rect">
            <a:avLst/>
          </a:prstGeom>
          <a:solidFill>
            <a:srgbClr val="31CB17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97B8B517-871F-475F-ABB3-1A4F0CFDCE8F}"/>
              </a:ext>
            </a:extLst>
          </p:cNvPr>
          <p:cNvSpPr/>
          <p:nvPr/>
        </p:nvSpPr>
        <p:spPr>
          <a:xfrm>
            <a:off x="9694109" y="4447597"/>
            <a:ext cx="1409276" cy="52324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63D471-F7BF-42F5-8E5D-ADC5A20AC5FA}"/>
              </a:ext>
            </a:extLst>
          </p:cNvPr>
          <p:cNvSpPr txBox="1"/>
          <p:nvPr/>
        </p:nvSpPr>
        <p:spPr>
          <a:xfrm>
            <a:off x="9912669" y="3812714"/>
            <a:ext cx="4651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1CB17"/>
                </a:solidFill>
              </a:rPr>
              <a:t>+1</a:t>
            </a:r>
            <a:endParaRPr lang="ru-RU" dirty="0">
              <a:solidFill>
                <a:srgbClr val="31CB17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A61921-0E77-4BB3-AB79-89501D4811D5}"/>
              </a:ext>
            </a:extLst>
          </p:cNvPr>
          <p:cNvSpPr txBox="1"/>
          <p:nvPr/>
        </p:nvSpPr>
        <p:spPr>
          <a:xfrm>
            <a:off x="10523738" y="4524551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31CB17"/>
                </a:solidFill>
              </a:rPr>
              <a:t>+25</a:t>
            </a:r>
            <a:endParaRPr lang="ru-RU" dirty="0">
              <a:solidFill>
                <a:srgbClr val="31CB17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9E3E2E-DF7B-4E5A-B55A-702A2E9EDB13}"/>
              </a:ext>
            </a:extLst>
          </p:cNvPr>
          <p:cNvSpPr txBox="1"/>
          <p:nvPr/>
        </p:nvSpPr>
        <p:spPr>
          <a:xfrm>
            <a:off x="8291097" y="3122414"/>
            <a:ext cx="870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Neutral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81FA5B-EF1B-4228-A913-6F17751CD79E}"/>
              </a:ext>
            </a:extLst>
          </p:cNvPr>
          <p:cNvSpPr txBox="1"/>
          <p:nvPr/>
        </p:nvSpPr>
        <p:spPr>
          <a:xfrm>
            <a:off x="8489228" y="3812714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Smile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521DCB-AAA8-4281-9794-F6C4BA384F4B}"/>
              </a:ext>
            </a:extLst>
          </p:cNvPr>
          <p:cNvSpPr txBox="1"/>
          <p:nvPr/>
        </p:nvSpPr>
        <p:spPr>
          <a:xfrm>
            <a:off x="8433123" y="4524551"/>
            <a:ext cx="728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Laugh</a:t>
            </a:r>
            <a:endParaRPr lang="ru-R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9571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Д</a:t>
            </a:r>
            <a:r>
              <a:rPr lang="ru-RU" cap="none" dirty="0">
                <a:solidFill>
                  <a:srgbClr val="0B5395"/>
                </a:solidFill>
              </a:rPr>
              <a:t>емо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11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5" name="demo">
            <a:hlinkClick r:id="" action="ppaction://media"/>
            <a:extLst>
              <a:ext uri="{FF2B5EF4-FFF2-40B4-BE49-F238E27FC236}">
                <a16:creationId xmlns:a16="http://schemas.microsoft.com/office/drawing/2014/main" id="{7F651C55-89E7-454E-B3D7-DB9CBEFB06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4993" y="958788"/>
            <a:ext cx="10032418" cy="573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385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И</a:t>
            </a:r>
            <a:r>
              <a:rPr lang="ru-RU" cap="none" dirty="0">
                <a:solidFill>
                  <a:srgbClr val="0B5395"/>
                </a:solidFill>
              </a:rPr>
              <a:t>тоги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658143"/>
            <a:ext cx="9905999" cy="3541714"/>
          </a:xfrm>
        </p:spPr>
        <p:txBody>
          <a:bodyPr/>
          <a:lstStyle/>
          <a:p>
            <a:r>
              <a:rPr lang="ru-RU" dirty="0">
                <a:solidFill>
                  <a:srgbClr val="0076A3"/>
                </a:solidFill>
              </a:rPr>
              <a:t>Реализовали приложение распознающее улыбку и смех человека в реальном времени</a:t>
            </a:r>
          </a:p>
          <a:p>
            <a:r>
              <a:rPr lang="ru-RU" dirty="0">
                <a:solidFill>
                  <a:srgbClr val="0076A3"/>
                </a:solidFill>
              </a:rPr>
              <a:t>Приложение можно использовать для интеграции в платформу, занимающуюся рейтингом развлекательных интернет платформ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12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513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0B5395"/>
                </a:solidFill>
              </a:rPr>
              <a:t> Q&amp;A</a:t>
            </a:r>
            <a:endParaRPr lang="ru-RU" sz="4800" dirty="0">
              <a:solidFill>
                <a:srgbClr val="0B5395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13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405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1039" y="2415395"/>
            <a:ext cx="7237411" cy="1478570"/>
          </a:xfrm>
        </p:spPr>
        <p:txBody>
          <a:bodyPr>
            <a:normAutofit/>
          </a:bodyPr>
          <a:lstStyle/>
          <a:p>
            <a:r>
              <a:rPr lang="en-US" sz="4800" dirty="0"/>
              <a:t> </a:t>
            </a:r>
            <a:r>
              <a:rPr lang="ru-RU" sz="4800" dirty="0"/>
              <a:t>С</a:t>
            </a:r>
            <a:r>
              <a:rPr lang="ru-RU" sz="4800" cap="none" dirty="0"/>
              <a:t>пасибо за внимание</a:t>
            </a:r>
            <a:r>
              <a:rPr lang="ru-RU" sz="4800" dirty="0"/>
              <a:t>!</a:t>
            </a:r>
          </a:p>
        </p:txBody>
      </p:sp>
      <p:pic>
        <p:nvPicPr>
          <p:cNvPr id="6146" name="Picture 2" descr="Майк Вазовски, Джеймс П. Салливан, Селия Монстерс, Инк., Монстр,  позвоночный, вымышленный персонаж, pixar png | Klipartz">
            <a:extLst>
              <a:ext uri="{FF2B5EF4-FFF2-40B4-BE49-F238E27FC236}">
                <a16:creationId xmlns:a16="http://schemas.microsoft.com/office/drawing/2014/main" id="{6D09DC15-37CE-45F6-9769-B0D676F4CA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618" b="95365" l="10000" r="90000">
                        <a14:foregroundMark x1="35955" y1="18680" x2="41798" y2="7725"/>
                        <a14:foregroundMark x1="41798" y1="7725" x2="50112" y2="1826"/>
                        <a14:foregroundMark x1="50112" y1="1826" x2="60112" y2="5618"/>
                        <a14:foregroundMark x1="60112" y1="5618" x2="63371" y2="18258"/>
                        <a14:foregroundMark x1="63371" y1="18258" x2="54157" y2="14185"/>
                        <a14:foregroundMark x1="54157" y1="14185" x2="41798" y2="14045"/>
                        <a14:foregroundMark x1="41798" y1="14045" x2="36854" y2="17837"/>
                        <a14:foregroundMark x1="55281" y1="36376" x2="47416" y2="29635"/>
                        <a14:foregroundMark x1="47416" y1="29635" x2="57191" y2="36376"/>
                        <a14:foregroundMark x1="57191" y1="36376" x2="57303" y2="36376"/>
                        <a14:foregroundMark x1="30112" y1="87921" x2="40000" y2="95365"/>
                        <a14:foregroundMark x1="40000" y1="95365" x2="33034" y2="87360"/>
                        <a14:foregroundMark x1="33034" y1="87360" x2="33034" y2="873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329" y="1724660"/>
            <a:ext cx="5235575" cy="418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4429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F4C1825-01C0-454C-B516-E8A26FA42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10687"/>
            <a:ext cx="9905998" cy="1478570"/>
          </a:xfrm>
        </p:spPr>
        <p:txBody>
          <a:bodyPr>
            <a:normAutofit/>
          </a:bodyPr>
          <a:lstStyle/>
          <a:p>
            <a:r>
              <a:rPr lang="ru-RU" sz="4000" dirty="0">
                <a:solidFill>
                  <a:schemeClr val="accent1">
                    <a:lumMod val="75000"/>
                  </a:schemeClr>
                </a:solidFill>
              </a:rPr>
              <a:t>П</a:t>
            </a:r>
            <a:r>
              <a:rPr lang="ru-RU" sz="4000" cap="none" dirty="0">
                <a:solidFill>
                  <a:schemeClr val="accent1">
                    <a:lumMod val="75000"/>
                  </a:schemeClr>
                </a:solidFill>
              </a:rPr>
              <a:t>остановка </a:t>
            </a:r>
            <a:r>
              <a:rPr lang="ru-RU" sz="4000" cap="none" dirty="0">
                <a:solidFill>
                  <a:srgbClr val="0B5395"/>
                </a:solidFill>
              </a:rPr>
              <a:t>задачи</a:t>
            </a:r>
            <a:endParaRPr lang="ru-RU" sz="4000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D1C1053-BB51-4BF8-8C2A-D80E85D68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6336347" cy="3389313"/>
          </a:xfrm>
        </p:spPr>
        <p:txBody>
          <a:bodyPr/>
          <a:lstStyle/>
          <a:p>
            <a:pPr algn="just"/>
            <a:r>
              <a:rPr lang="ru-RU" dirty="0">
                <a:solidFill>
                  <a:srgbClr val="0076A3"/>
                </a:solidFill>
              </a:rPr>
              <a:t>Создание</a:t>
            </a:r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 интерактивной игры по идее мультфильма "Корпорация монстров" - уровни с накоплением энергии.</a:t>
            </a:r>
          </a:p>
          <a:p>
            <a:pPr algn="just"/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Использование детектора эмоций по лицу человека для распознавания радости</a:t>
            </a:r>
          </a:p>
          <a:p>
            <a:pPr algn="just"/>
            <a:r>
              <a:rPr lang="ru-RU" dirty="0">
                <a:solidFill>
                  <a:schemeClr val="accent2">
                    <a:lumMod val="75000"/>
                  </a:schemeClr>
                </a:solidFill>
              </a:rPr>
              <a:t>Добавить распознавание смеха по аудио</a:t>
            </a:r>
          </a:p>
          <a:p>
            <a:pPr algn="just"/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1026" name="Picture 2" descr="Рэндалл Боггс | Злодеи вики | Fandom">
            <a:extLst>
              <a:ext uri="{FF2B5EF4-FFF2-40B4-BE49-F238E27FC236}">
                <a16:creationId xmlns:a16="http://schemas.microsoft.com/office/drawing/2014/main" id="{FE043A13-5048-49CB-B8D8-FF76E5F12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1131" y="1467883"/>
            <a:ext cx="3506470" cy="4427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AD71D3A-A85B-4610-9008-591191F01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7601" y="611695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2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921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П</a:t>
            </a:r>
            <a:r>
              <a:rPr lang="ru-RU" cap="none" dirty="0">
                <a:solidFill>
                  <a:srgbClr val="0B5395"/>
                </a:solidFill>
              </a:rPr>
              <a:t>охожие приложения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80623"/>
            <a:ext cx="5775439" cy="7091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76A3"/>
                </a:solidFill>
              </a:rPr>
              <a:t>Do not laugh</a:t>
            </a:r>
          </a:p>
          <a:p>
            <a:pPr marL="0" indent="0" algn="r"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3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F993BB4B-AD43-49D8-BEC6-8E38C49B6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411" y="1637052"/>
            <a:ext cx="5775441" cy="4469742"/>
          </a:xfrm>
          <a:prstGeom prst="rect">
            <a:avLst/>
          </a:prstGeom>
        </p:spPr>
      </p:pic>
      <p:sp>
        <p:nvSpPr>
          <p:cNvPr id="11" name="Объект 2">
            <a:extLst>
              <a:ext uri="{FF2B5EF4-FFF2-40B4-BE49-F238E27FC236}">
                <a16:creationId xmlns:a16="http://schemas.microsoft.com/office/drawing/2014/main" id="{6DA9129E-F264-4845-900C-325A75437931}"/>
              </a:ext>
            </a:extLst>
          </p:cNvPr>
          <p:cNvSpPr txBox="1">
            <a:spLocks/>
          </p:cNvSpPr>
          <p:nvPr/>
        </p:nvSpPr>
        <p:spPr>
          <a:xfrm>
            <a:off x="6916851" y="2227420"/>
            <a:ext cx="4355150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ru-RU" dirty="0">
                <a:solidFill>
                  <a:srgbClr val="0076A3"/>
                </a:solidFill>
              </a:rPr>
              <a:t>Игра воспроизводит случайное видео на </a:t>
            </a:r>
            <a:r>
              <a:rPr lang="en-US" dirty="0">
                <a:solidFill>
                  <a:srgbClr val="0076A3"/>
                </a:solidFill>
              </a:rPr>
              <a:t>YouTube</a:t>
            </a:r>
            <a:r>
              <a:rPr lang="ru-RU" dirty="0">
                <a:solidFill>
                  <a:srgbClr val="0076A3"/>
                </a:solidFill>
              </a:rPr>
              <a:t>. Задача игрока не засмеяться. Смех распознается по мимике человека. </a:t>
            </a:r>
            <a:endParaRPr lang="en-US" dirty="0">
              <a:solidFill>
                <a:srgbClr val="0076A3"/>
              </a:solidFill>
            </a:endParaRPr>
          </a:p>
          <a:p>
            <a:pPr marL="0" indent="0" algn="r">
              <a:buFont typeface="Arial" panose="020B0604020202020204" pitchFamily="34" charset="0"/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4102A2-2E00-44C6-96DD-7C83558E8705}"/>
              </a:ext>
            </a:extLst>
          </p:cNvPr>
          <p:cNvSpPr txBox="1"/>
          <p:nvPr/>
        </p:nvSpPr>
        <p:spPr>
          <a:xfrm>
            <a:off x="1141411" y="6289356"/>
            <a:ext cx="9612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>
                <a:solidFill>
                  <a:schemeClr val="bg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https://medium.com/@andreas.schallwig/do-not-laugh-a-simple-ai-powered-game-3e22ad0f8166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6258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П</a:t>
            </a:r>
            <a:r>
              <a:rPr lang="ru-RU" cap="none" dirty="0">
                <a:solidFill>
                  <a:srgbClr val="0B5395"/>
                </a:solidFill>
              </a:rPr>
              <a:t>охожие приложения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180623"/>
            <a:ext cx="9905998" cy="49261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Детектирование смеха</a:t>
            </a:r>
            <a:r>
              <a:rPr lang="en-US" dirty="0">
                <a:solidFill>
                  <a:srgbClr val="0076A3"/>
                </a:solidFill>
              </a:rPr>
              <a:t>:</a:t>
            </a: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В данных репозиториях содержатся нейросети</a:t>
            </a:r>
            <a:r>
              <a:rPr lang="en-US" dirty="0">
                <a:solidFill>
                  <a:srgbClr val="0076A3"/>
                </a:solidFill>
              </a:rPr>
              <a:t>,</a:t>
            </a:r>
            <a:r>
              <a:rPr lang="ru-RU" dirty="0">
                <a:solidFill>
                  <a:srgbClr val="0076A3"/>
                </a:solidFill>
              </a:rPr>
              <a:t> детектирующие смех. Для их работы требуется сложная предобработка звука.</a:t>
            </a:r>
          </a:p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Статья о детекции смеха.</a:t>
            </a: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 algn="r"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4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9E4907-5D43-4846-9257-1A336E32A187}"/>
              </a:ext>
            </a:extLst>
          </p:cNvPr>
          <p:cNvSpPr txBox="1"/>
          <p:nvPr/>
        </p:nvSpPr>
        <p:spPr>
          <a:xfrm>
            <a:off x="1670249" y="1663236"/>
            <a:ext cx="44241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https://github.com/jrgillick/laughter-detection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22BA5C-C41E-493D-8C12-F0BA5012730F}"/>
              </a:ext>
            </a:extLst>
          </p:cNvPr>
          <p:cNvSpPr txBox="1"/>
          <p:nvPr/>
        </p:nvSpPr>
        <p:spPr>
          <a:xfrm>
            <a:off x="1670249" y="2032568"/>
            <a:ext cx="3903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https://github.com/ideo/LaughDetection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2B800BE-E7DB-4435-9D43-3323D2839CAC}"/>
              </a:ext>
            </a:extLst>
          </p:cNvPr>
          <p:cNvSpPr txBox="1"/>
          <p:nvPr/>
        </p:nvSpPr>
        <p:spPr>
          <a:xfrm>
            <a:off x="1234734" y="4045758"/>
            <a:ext cx="376452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Kimiko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Ryokai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, Elena Durán López,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Noura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Howell, Jon Gillick, and David </a:t>
            </a:r>
            <a:r>
              <a:rPr lang="en-US" dirty="0" err="1">
                <a:solidFill>
                  <a:schemeClr val="bg1">
                    <a:lumMod val="65000"/>
                    <a:lumOff val="35000"/>
                  </a:schemeClr>
                </a:solidFill>
              </a:rPr>
              <a:t>Bamman</a:t>
            </a:r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</a:rPr>
              <a:t> (2018), "Capturing, Representing, and Interacting with Laughter," CHI 2018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99A5B78-DC3D-4EA6-93E6-019C2FBC72B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96" b="3022"/>
          <a:stretch/>
        </p:blipFill>
        <p:spPr>
          <a:xfrm>
            <a:off x="4999255" y="3146288"/>
            <a:ext cx="5730240" cy="3043572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DA1C904-839A-47FC-BB85-C057346791B0}"/>
              </a:ext>
            </a:extLst>
          </p:cNvPr>
          <p:cNvSpPr txBox="1"/>
          <p:nvPr/>
        </p:nvSpPr>
        <p:spPr>
          <a:xfrm>
            <a:off x="1312555" y="6113925"/>
            <a:ext cx="513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https://dl.acm.org/doi/10.1145/3173574.3173932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838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П</a:t>
            </a:r>
            <a:r>
              <a:rPr lang="ru-RU" cap="none" dirty="0">
                <a:solidFill>
                  <a:srgbClr val="0B5395"/>
                </a:solidFill>
              </a:rPr>
              <a:t>реимущество нашего подхода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478570"/>
            <a:ext cx="6092507" cy="4926171"/>
          </a:xfrm>
        </p:spPr>
        <p:txBody>
          <a:bodyPr>
            <a:normAutofit/>
          </a:bodyPr>
          <a:lstStyle/>
          <a:p>
            <a:pPr algn="just"/>
            <a:r>
              <a:rPr lang="ru-RU" dirty="0">
                <a:solidFill>
                  <a:srgbClr val="0076A3"/>
                </a:solidFill>
              </a:rPr>
              <a:t>Детекция смеха и по лицу с веб камеры, и по аудио с микрофона</a:t>
            </a:r>
          </a:p>
          <a:p>
            <a:pPr algn="just"/>
            <a:r>
              <a:rPr lang="ru-RU" dirty="0">
                <a:solidFill>
                  <a:srgbClr val="0076A3"/>
                </a:solidFill>
              </a:rPr>
              <a:t>Примеры программ с аудио детекцией требуют либо довольно сложной предобработки, либо выделения из звука признаков, по которым проводится предсказание. Благодаря интерфейсу </a:t>
            </a:r>
            <a:r>
              <a:rPr lang="en-US" dirty="0" err="1">
                <a:solidFill>
                  <a:srgbClr val="0076A3"/>
                </a:solidFill>
              </a:rPr>
              <a:t>OpenVINO</a:t>
            </a:r>
            <a:r>
              <a:rPr lang="en-US" dirty="0">
                <a:solidFill>
                  <a:srgbClr val="0076A3"/>
                </a:solidFill>
              </a:rPr>
              <a:t> </a:t>
            </a:r>
            <a:r>
              <a:rPr lang="ru-RU" dirty="0">
                <a:solidFill>
                  <a:srgbClr val="0076A3"/>
                </a:solidFill>
              </a:rPr>
              <a:t>можно избежать предобработки, сразу подав выбранной нами модели аудио с микрофона.</a:t>
            </a:r>
          </a:p>
          <a:p>
            <a:endParaRPr lang="ru-RU" dirty="0">
              <a:solidFill>
                <a:srgbClr val="0076A3"/>
              </a:solidFill>
            </a:endParaRPr>
          </a:p>
          <a:p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 algn="r"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5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170" name="Picture 2" descr="Преимущества: информация о компании «ОЛИМП-СТАЛЬ» в Москве">
            <a:extLst>
              <a:ext uri="{FF2B5EF4-FFF2-40B4-BE49-F238E27FC236}">
                <a16:creationId xmlns:a16="http://schemas.microsoft.com/office/drawing/2014/main" id="{15CAE0E6-6BEA-42AC-976A-CC55498997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3310" y="1674654"/>
            <a:ext cx="3508691" cy="3508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097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en-US" dirty="0" err="1">
                <a:solidFill>
                  <a:srgbClr val="0B5395"/>
                </a:solidFill>
              </a:rPr>
              <a:t>M</a:t>
            </a:r>
            <a:r>
              <a:rPr lang="en-US" cap="none" dirty="0" err="1">
                <a:solidFill>
                  <a:srgbClr val="0B5395"/>
                </a:solidFill>
              </a:rPr>
              <a:t>em</a:t>
            </a:r>
            <a:r>
              <a:rPr lang="en-US" dirty="0" err="1">
                <a:solidFill>
                  <a:srgbClr val="0B5395"/>
                </a:solidFill>
              </a:rPr>
              <a:t>C</a:t>
            </a:r>
            <a:r>
              <a:rPr lang="en-US" cap="none" dirty="0" err="1">
                <a:solidFill>
                  <a:srgbClr val="0B5395"/>
                </a:solidFill>
              </a:rPr>
              <a:t>heck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0560" y="1645920"/>
            <a:ext cx="4251440" cy="4104640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>
                <a:solidFill>
                  <a:srgbClr val="0076A3"/>
                </a:solidFill>
              </a:rPr>
              <a:t>“</a:t>
            </a:r>
            <a:r>
              <a:rPr lang="en-US" dirty="0" err="1">
                <a:solidFill>
                  <a:srgbClr val="0076A3"/>
                </a:solidFill>
              </a:rPr>
              <a:t>MemCheck</a:t>
            </a:r>
            <a:r>
              <a:rPr lang="en-US" dirty="0">
                <a:solidFill>
                  <a:srgbClr val="0076A3"/>
                </a:solidFill>
              </a:rPr>
              <a:t>” – </a:t>
            </a:r>
            <a:r>
              <a:rPr lang="ru-RU" dirty="0">
                <a:solidFill>
                  <a:srgbClr val="0076A3"/>
                </a:solidFill>
              </a:rPr>
              <a:t>мини-игра, которая позволяет оценить уровень мемов той или иной площадки. С помощью изображения с веб-камеры и звука с микрофона определяется уровень счастья участника игры,</a:t>
            </a:r>
            <a:r>
              <a:rPr lang="en-US" dirty="0">
                <a:solidFill>
                  <a:srgbClr val="0076A3"/>
                </a:solidFill>
              </a:rPr>
              <a:t> </a:t>
            </a:r>
            <a:r>
              <a:rPr lang="ru-RU" dirty="0">
                <a:solidFill>
                  <a:srgbClr val="0076A3"/>
                </a:solidFill>
              </a:rPr>
              <a:t>и заполняется шкала радости. Мемы считаются годными, если за заданный промежуток времени пройден установленный «порог счастья».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6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6F646CC3-97AE-4839-B188-B13575CFF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000" y="1701656"/>
            <a:ext cx="5847996" cy="3454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B82B2F6-1653-4AF7-A43E-1E82369A7FBA}"/>
              </a:ext>
            </a:extLst>
          </p:cNvPr>
          <p:cNvSpPr txBox="1"/>
          <p:nvPr/>
        </p:nvSpPr>
        <p:spPr>
          <a:xfrm>
            <a:off x="4602480" y="3139440"/>
            <a:ext cx="12986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Player face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61037B-F6FE-4061-9EB4-019093B5F9FC}"/>
              </a:ext>
            </a:extLst>
          </p:cNvPr>
          <p:cNvSpPr txBox="1"/>
          <p:nvPr/>
        </p:nvSpPr>
        <p:spPr>
          <a:xfrm>
            <a:off x="1313895" y="6207138"/>
            <a:ext cx="59967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  <a:lumOff val="3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https://github.com/m1ntm1nd/monsters-corporation/tree/main</a:t>
            </a:r>
            <a:endParaRPr lang="ru-RU" dirty="0">
              <a:solidFill>
                <a:schemeClr val="bg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3914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Р</a:t>
            </a:r>
            <a:r>
              <a:rPr lang="ru-RU" cap="none" dirty="0">
                <a:solidFill>
                  <a:srgbClr val="0B5395"/>
                </a:solidFill>
              </a:rPr>
              <a:t>еализация проекта</a:t>
            </a:r>
            <a:endParaRPr lang="ru-RU" dirty="0">
              <a:solidFill>
                <a:srgbClr val="0B5395"/>
              </a:solidFill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1" y="1478570"/>
            <a:ext cx="10130589" cy="4312631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Распознавание радости:</a:t>
            </a:r>
          </a:p>
          <a:p>
            <a:r>
              <a:rPr lang="en-US" dirty="0">
                <a:solidFill>
                  <a:srgbClr val="0076A3"/>
                </a:solidFill>
              </a:rPr>
              <a:t>face-detection-adas-0001 – </a:t>
            </a:r>
            <a:r>
              <a:rPr lang="ru-RU" dirty="0">
                <a:solidFill>
                  <a:srgbClr val="0076A3"/>
                </a:solidFill>
              </a:rPr>
              <a:t>сеть, детектирующая лицо</a:t>
            </a:r>
            <a:r>
              <a:rPr lang="en-US" dirty="0">
                <a:solidFill>
                  <a:srgbClr val="0076A3"/>
                </a:solidFill>
              </a:rPr>
              <a:t> </a:t>
            </a:r>
            <a:endParaRPr lang="ru-RU" dirty="0">
              <a:solidFill>
                <a:srgbClr val="0076A3"/>
              </a:solidFill>
            </a:endParaRPr>
          </a:p>
          <a:p>
            <a:r>
              <a:rPr lang="en-US" dirty="0">
                <a:solidFill>
                  <a:srgbClr val="0076A3"/>
                </a:solidFill>
              </a:rPr>
              <a:t>emotions-recognition-retail-0003</a:t>
            </a:r>
            <a:r>
              <a:rPr lang="ru-RU" dirty="0">
                <a:solidFill>
                  <a:srgbClr val="0076A3"/>
                </a:solidFill>
              </a:rPr>
              <a:t> – модель, распознающая 5 видов эмоций </a:t>
            </a: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7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105D57A9-7106-420F-8915-8FC198A24B2F}"/>
              </a:ext>
            </a:extLst>
          </p:cNvPr>
          <p:cNvSpPr/>
          <p:nvPr/>
        </p:nvSpPr>
        <p:spPr>
          <a:xfrm>
            <a:off x="920000" y="3636711"/>
            <a:ext cx="2082800" cy="1645920"/>
          </a:xfrm>
          <a:prstGeom prst="rect">
            <a:avLst/>
          </a:prstGeom>
          <a:blipFill>
            <a:blip r:embed="rId2"/>
            <a:stretch>
              <a:fillRect l="652" r="-15534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10" name="Прямая со стрелкой 9">
            <a:extLst>
              <a:ext uri="{FF2B5EF4-FFF2-40B4-BE49-F238E27FC236}">
                <a16:creationId xmlns:a16="http://schemas.microsoft.com/office/drawing/2014/main" id="{BC90DA0C-D73A-4069-A986-23D6A2ABF14D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3002800" y="4459671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4A01092-038B-4A0D-8DCB-207FA159583B}"/>
              </a:ext>
            </a:extLst>
          </p:cNvPr>
          <p:cNvSpPr txBox="1"/>
          <p:nvPr/>
        </p:nvSpPr>
        <p:spPr>
          <a:xfrm>
            <a:off x="1341999" y="5305372"/>
            <a:ext cx="123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Input frame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DCD02CEC-A008-4B3F-BB85-E4F45BA6CDFF}"/>
              </a:ext>
            </a:extLst>
          </p:cNvPr>
          <p:cNvSpPr/>
          <p:nvPr/>
        </p:nvSpPr>
        <p:spPr>
          <a:xfrm>
            <a:off x="3598748" y="3774154"/>
            <a:ext cx="2052319" cy="1269996"/>
          </a:xfrm>
          <a:prstGeom prst="roundRect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DAD6684-1181-42B2-93FC-CD6E240B4AF3}"/>
              </a:ext>
            </a:extLst>
          </p:cNvPr>
          <p:cNvSpPr txBox="1"/>
          <p:nvPr/>
        </p:nvSpPr>
        <p:spPr>
          <a:xfrm>
            <a:off x="3798455" y="4136505"/>
            <a:ext cx="16154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face-detection-adas-0001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33290092-04F8-428C-A68A-A607AC822238}"/>
              </a:ext>
            </a:extLst>
          </p:cNvPr>
          <p:cNvCxnSpPr>
            <a:cxnSpLocks/>
          </p:cNvCxnSpPr>
          <p:nvPr/>
        </p:nvCxnSpPr>
        <p:spPr>
          <a:xfrm>
            <a:off x="5651067" y="4459670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8CF67ECB-299A-42F9-93EA-FADA96EB6416}"/>
              </a:ext>
            </a:extLst>
          </p:cNvPr>
          <p:cNvSpPr/>
          <p:nvPr/>
        </p:nvSpPr>
        <p:spPr>
          <a:xfrm>
            <a:off x="6219869" y="3903695"/>
            <a:ext cx="1039812" cy="1010914"/>
          </a:xfrm>
          <a:prstGeom prst="rect">
            <a:avLst/>
          </a:prstGeom>
          <a:blipFill>
            <a:blip r:embed="rId3"/>
            <a:stretch>
              <a:fillRect l="567" r="-375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8D0B91-7A03-4A59-A4DF-50C46D035200}"/>
              </a:ext>
            </a:extLst>
          </p:cNvPr>
          <p:cNvSpPr txBox="1"/>
          <p:nvPr/>
        </p:nvSpPr>
        <p:spPr>
          <a:xfrm>
            <a:off x="5999027" y="5002941"/>
            <a:ext cx="1481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Detected face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DFDCFCE8-6E4A-43ED-9525-9D59C8E0777F}"/>
              </a:ext>
            </a:extLst>
          </p:cNvPr>
          <p:cNvCxnSpPr>
            <a:cxnSpLocks/>
          </p:cNvCxnSpPr>
          <p:nvPr/>
        </p:nvCxnSpPr>
        <p:spPr>
          <a:xfrm>
            <a:off x="7259681" y="4459670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D8F4AC66-5706-44DA-AF00-1BBC4D016DD8}"/>
              </a:ext>
            </a:extLst>
          </p:cNvPr>
          <p:cNvSpPr/>
          <p:nvPr/>
        </p:nvSpPr>
        <p:spPr>
          <a:xfrm>
            <a:off x="7855629" y="3774154"/>
            <a:ext cx="2052319" cy="1269996"/>
          </a:xfrm>
          <a:prstGeom prst="roundRect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082E9C0-EE3B-4171-B295-84F3C27258AF}"/>
              </a:ext>
            </a:extLst>
          </p:cNvPr>
          <p:cNvSpPr txBox="1"/>
          <p:nvPr/>
        </p:nvSpPr>
        <p:spPr>
          <a:xfrm>
            <a:off x="7913097" y="3947487"/>
            <a:ext cx="19948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  <a:lumOff val="15000"/>
                  </a:schemeClr>
                </a:solidFill>
              </a:rPr>
              <a:t>emotions-recognition-retail-0003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25" name="Прямая со стрелкой 24">
            <a:extLst>
              <a:ext uri="{FF2B5EF4-FFF2-40B4-BE49-F238E27FC236}">
                <a16:creationId xmlns:a16="http://schemas.microsoft.com/office/drawing/2014/main" id="{A9B80E6A-0821-400B-AAFB-9ED6DC47EC3C}"/>
              </a:ext>
            </a:extLst>
          </p:cNvPr>
          <p:cNvCxnSpPr>
            <a:cxnSpLocks/>
          </p:cNvCxnSpPr>
          <p:nvPr/>
        </p:nvCxnSpPr>
        <p:spPr>
          <a:xfrm>
            <a:off x="9907948" y="4398422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794A4EC-A4EC-4B40-8BE0-B186C1DCE419}"/>
              </a:ext>
            </a:extLst>
          </p:cNvPr>
          <p:cNvSpPr txBox="1"/>
          <p:nvPr/>
        </p:nvSpPr>
        <p:spPr>
          <a:xfrm>
            <a:off x="10510124" y="4213756"/>
            <a:ext cx="810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Happy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24474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Р</a:t>
            </a:r>
            <a:r>
              <a:rPr lang="ru-RU" cap="none" dirty="0">
                <a:solidFill>
                  <a:srgbClr val="0B5395"/>
                </a:solidFill>
              </a:rPr>
              <a:t>еализация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78570"/>
            <a:ext cx="9905999" cy="46282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Сравнение моделей по детекции лица:</a:t>
            </a: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0076A3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76A3"/>
                </a:solidFill>
              </a:rPr>
              <a:t>emotions-recognition-retail-0003:</a:t>
            </a:r>
          </a:p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Точность – 70.20% </a:t>
            </a:r>
            <a:r>
              <a:rPr lang="en-US" dirty="0">
                <a:solidFill>
                  <a:srgbClr val="0076A3"/>
                </a:solidFill>
              </a:rPr>
              <a:t>, </a:t>
            </a:r>
            <a:r>
              <a:rPr lang="en-US" dirty="0" err="1">
                <a:solidFill>
                  <a:srgbClr val="0076A3"/>
                </a:solidFill>
              </a:rPr>
              <a:t>GFlops</a:t>
            </a:r>
            <a:r>
              <a:rPr lang="en-US" dirty="0">
                <a:solidFill>
                  <a:srgbClr val="0076A3"/>
                </a:solidFill>
              </a:rPr>
              <a:t> – 0.126, </a:t>
            </a:r>
            <a:r>
              <a:rPr lang="en-US" dirty="0" err="1">
                <a:solidFill>
                  <a:srgbClr val="0076A3"/>
                </a:solidFill>
              </a:rPr>
              <a:t>MParams</a:t>
            </a:r>
            <a:r>
              <a:rPr lang="en-US" dirty="0">
                <a:solidFill>
                  <a:srgbClr val="0076A3"/>
                </a:solidFill>
              </a:rPr>
              <a:t> – 2.483   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8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09AAFE8-5CA2-4348-9D9E-4D1D47526D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769" y="2138678"/>
            <a:ext cx="4078721" cy="2402244"/>
          </a:xfrm>
          <a:prstGeom prst="rect">
            <a:avLst/>
          </a:prstGeom>
        </p:spPr>
      </p:pic>
      <p:graphicFrame>
        <p:nvGraphicFramePr>
          <p:cNvPr id="9" name="Таблица 9">
            <a:extLst>
              <a:ext uri="{FF2B5EF4-FFF2-40B4-BE49-F238E27FC236}">
                <a16:creationId xmlns:a16="http://schemas.microsoft.com/office/drawing/2014/main" id="{BE9A6D5D-2114-49E7-ABB1-33BB4542D2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9782208"/>
              </p:ext>
            </p:extLst>
          </p:nvPr>
        </p:nvGraphicFramePr>
        <p:xfrm>
          <a:off x="1066800" y="2138678"/>
          <a:ext cx="5994400" cy="25857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799098">
                  <a:extLst>
                    <a:ext uri="{9D8B030D-6E8A-4147-A177-3AD203B41FA5}">
                      <a16:colId xmlns:a16="http://schemas.microsoft.com/office/drawing/2014/main" val="49790043"/>
                    </a:ext>
                  </a:extLst>
                </a:gridCol>
                <a:gridCol w="1107175">
                  <a:extLst>
                    <a:ext uri="{9D8B030D-6E8A-4147-A177-3AD203B41FA5}">
                      <a16:colId xmlns:a16="http://schemas.microsoft.com/office/drawing/2014/main" val="1380614601"/>
                    </a:ext>
                  </a:extLst>
                </a:gridCol>
                <a:gridCol w="1037223">
                  <a:extLst>
                    <a:ext uri="{9D8B030D-6E8A-4147-A177-3AD203B41FA5}">
                      <a16:colId xmlns:a16="http://schemas.microsoft.com/office/drawing/2014/main" val="2721916992"/>
                    </a:ext>
                  </a:extLst>
                </a:gridCol>
                <a:gridCol w="1050904">
                  <a:extLst>
                    <a:ext uri="{9D8B030D-6E8A-4147-A177-3AD203B41FA5}">
                      <a16:colId xmlns:a16="http://schemas.microsoft.com/office/drawing/2014/main" val="3578151639"/>
                    </a:ext>
                  </a:extLst>
                </a:gridCol>
              </a:tblGrid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Название модели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AP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GFlops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MParams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85059986"/>
                  </a:ext>
                </a:extLst>
              </a:tr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face-detection-0200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86.74%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0.786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1.828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6167785"/>
                  </a:ext>
                </a:extLst>
              </a:tr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face-detection-0204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92.89%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2.406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1.851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720912"/>
                  </a:ext>
                </a:extLst>
              </a:tr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face-detection-adas-0001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94.1%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2.835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1.053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73622783"/>
                  </a:ext>
                </a:extLst>
              </a:tr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face-detection-retail-0004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83.00%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1.067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0.588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587736"/>
                  </a:ext>
                </a:extLst>
              </a:tr>
              <a:tr h="389128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ultra-lightweight-face-detection-slim-320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83.32%</a:t>
                      </a:r>
                      <a:endParaRPr lang="en-US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  <a:p>
                      <a:pPr algn="ctr"/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(</a:t>
                      </a:r>
                      <a:r>
                        <a:rPr lang="en-US" dirty="0" err="1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mAP</a:t>
                      </a:r>
                      <a:r>
                        <a:rPr lang="en-US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)</a:t>
                      </a:r>
                      <a:endParaRPr lang="ru-RU" dirty="0">
                        <a:solidFill>
                          <a:schemeClr val="bg1">
                            <a:lumMod val="95000"/>
                            <a:lumOff val="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0.1724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>
                          <a:solidFill>
                            <a:schemeClr val="bg1">
                              <a:lumMod val="95000"/>
                              <a:lumOff val="5000"/>
                            </a:schemeClr>
                          </a:solidFill>
                        </a:rPr>
                        <a:t>0.2844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94287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9079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55A4B0D-3478-401E-9BDD-C02BB4FFA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478570"/>
          </a:xfrm>
        </p:spPr>
        <p:txBody>
          <a:bodyPr/>
          <a:lstStyle/>
          <a:p>
            <a:r>
              <a:rPr lang="ru-RU" dirty="0">
                <a:solidFill>
                  <a:srgbClr val="0B5395"/>
                </a:solidFill>
              </a:rPr>
              <a:t>Р</a:t>
            </a:r>
            <a:r>
              <a:rPr lang="ru-RU" cap="none" dirty="0">
                <a:solidFill>
                  <a:srgbClr val="0B5395"/>
                </a:solidFill>
              </a:rPr>
              <a:t>еализация проекта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FF758DE-60D7-4FFC-94BA-D3DE494E7C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478570"/>
            <a:ext cx="9905999" cy="4312631"/>
          </a:xfrm>
        </p:spPr>
        <p:txBody>
          <a:bodyPr/>
          <a:lstStyle/>
          <a:p>
            <a:pPr marL="0" indent="0">
              <a:buNone/>
            </a:pPr>
            <a:r>
              <a:rPr lang="en-US" dirty="0" err="1">
                <a:solidFill>
                  <a:srgbClr val="0076A3"/>
                </a:solidFill>
              </a:rPr>
              <a:t>AclNet</a:t>
            </a:r>
            <a:r>
              <a:rPr lang="ru-RU" dirty="0">
                <a:solidFill>
                  <a:srgbClr val="0076A3"/>
                </a:solidFill>
              </a:rPr>
              <a:t> – сеть, классифицирующая звуки (53 класса).</a:t>
            </a:r>
          </a:p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Точность</a:t>
            </a:r>
            <a:r>
              <a:rPr lang="en-US" dirty="0">
                <a:solidFill>
                  <a:srgbClr val="0076A3"/>
                </a:solidFill>
              </a:rPr>
              <a:t> –</a:t>
            </a:r>
            <a:r>
              <a:rPr lang="ru-RU" dirty="0">
                <a:solidFill>
                  <a:srgbClr val="0076A3"/>
                </a:solidFill>
              </a:rPr>
              <a:t> 86.3%</a:t>
            </a:r>
            <a:r>
              <a:rPr lang="en-US" dirty="0">
                <a:solidFill>
                  <a:srgbClr val="0076A3"/>
                </a:solidFill>
              </a:rPr>
              <a:t>, </a:t>
            </a:r>
            <a:r>
              <a:rPr lang="en-US" dirty="0" err="1">
                <a:solidFill>
                  <a:srgbClr val="0076A3"/>
                </a:solidFill>
              </a:rPr>
              <a:t>GFlops</a:t>
            </a:r>
            <a:r>
              <a:rPr lang="en-US" dirty="0">
                <a:solidFill>
                  <a:srgbClr val="0076A3"/>
                </a:solidFill>
              </a:rPr>
              <a:t> – 1.42, </a:t>
            </a:r>
            <a:r>
              <a:rPr lang="en-US" dirty="0" err="1">
                <a:solidFill>
                  <a:srgbClr val="0076A3"/>
                </a:solidFill>
              </a:rPr>
              <a:t>MParams</a:t>
            </a:r>
            <a:r>
              <a:rPr lang="en-US" dirty="0">
                <a:solidFill>
                  <a:srgbClr val="0076A3"/>
                </a:solidFill>
              </a:rPr>
              <a:t> – 2.71  </a:t>
            </a:r>
            <a:endParaRPr lang="ru-RU" dirty="0">
              <a:solidFill>
                <a:srgbClr val="0076A3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rgbClr val="0076A3"/>
                </a:solidFill>
              </a:rPr>
              <a:t> </a:t>
            </a:r>
          </a:p>
          <a:p>
            <a:pPr marL="0" indent="0">
              <a:buNone/>
            </a:pPr>
            <a:endParaRPr lang="ru-RU" dirty="0">
              <a:solidFill>
                <a:srgbClr val="0076A3"/>
              </a:solidFill>
            </a:endParaRP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864101F-D6E1-4892-B0C0-F4E7F11E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72001" y="6106794"/>
            <a:ext cx="771089" cy="365125"/>
          </a:xfrm>
        </p:spPr>
        <p:txBody>
          <a:bodyPr/>
          <a:lstStyle/>
          <a:p>
            <a:fld id="{3A7E2B4B-7665-4268-A358-3CDE89B78F98}" type="slidenum">
              <a:rPr lang="ru-RU" smtClean="0">
                <a:solidFill>
                  <a:schemeClr val="tx1">
                    <a:lumMod val="50000"/>
                  </a:schemeClr>
                </a:solidFill>
              </a:rPr>
              <a:t>9</a:t>
            </a:fld>
            <a:endParaRPr lang="ru-RU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DBCF400-6BED-40F1-BA69-244D065DF43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2213" y="4495536"/>
            <a:ext cx="7224396" cy="1793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F02BBC4B-BBDD-4D93-90EB-BE0C01570162}"/>
              </a:ext>
            </a:extLst>
          </p:cNvPr>
          <p:cNvSpPr/>
          <p:nvPr/>
        </p:nvSpPr>
        <p:spPr>
          <a:xfrm>
            <a:off x="1872613" y="2977809"/>
            <a:ext cx="2621280" cy="680720"/>
          </a:xfrm>
          <a:prstGeom prst="rect">
            <a:avLst/>
          </a:prstGeom>
          <a:blipFill>
            <a:blip r:embed="rId3"/>
            <a:stretch>
              <a:fillRect l="567" t="-26638" r="-375" b="-29418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dirty="0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DC59BC6-F848-4E17-B093-C4F4324BE50C}"/>
              </a:ext>
            </a:extLst>
          </p:cNvPr>
          <p:cNvSpPr txBox="1"/>
          <p:nvPr/>
        </p:nvSpPr>
        <p:spPr>
          <a:xfrm>
            <a:off x="1761171" y="3628049"/>
            <a:ext cx="3095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Mono audio 1s, </a:t>
            </a:r>
            <a:r>
              <a:rPr lang="en-US" dirty="0" err="1">
                <a:solidFill>
                  <a:schemeClr val="bg1">
                    <a:lumMod val="95000"/>
                    <a:lumOff val="5000"/>
                  </a:schemeClr>
                </a:solidFill>
              </a:rPr>
              <a:t>samlerate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</a:rPr>
              <a:t> 16k</a:t>
            </a:r>
            <a:endParaRPr lang="ru-RU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1BECF9AF-57FB-40B8-9DC4-44A555F932D0}"/>
              </a:ext>
            </a:extLst>
          </p:cNvPr>
          <p:cNvCxnSpPr>
            <a:cxnSpLocks/>
          </p:cNvCxnSpPr>
          <p:nvPr/>
        </p:nvCxnSpPr>
        <p:spPr>
          <a:xfrm>
            <a:off x="4730000" y="3322680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84F2D395-E682-448F-8E59-9C83CBC7CFB6}"/>
              </a:ext>
            </a:extLst>
          </p:cNvPr>
          <p:cNvSpPr/>
          <p:nvPr/>
        </p:nvSpPr>
        <p:spPr>
          <a:xfrm>
            <a:off x="5550306" y="2683171"/>
            <a:ext cx="2052319" cy="1269996"/>
          </a:xfrm>
          <a:prstGeom prst="roundRect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908303-3E2D-4DC2-AEDC-330C6B979E78}"/>
              </a:ext>
            </a:extLst>
          </p:cNvPr>
          <p:cNvSpPr txBox="1"/>
          <p:nvPr/>
        </p:nvSpPr>
        <p:spPr>
          <a:xfrm>
            <a:off x="6019812" y="3059669"/>
            <a:ext cx="1615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chemeClr val="bg1">
                    <a:lumMod val="85000"/>
                    <a:lumOff val="15000"/>
                  </a:schemeClr>
                </a:solidFill>
              </a:rPr>
              <a:t>AclNet</a:t>
            </a:r>
            <a:endParaRPr lang="ru-RU" sz="2800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17" name="Прямая со стрелкой 16">
            <a:extLst>
              <a:ext uri="{FF2B5EF4-FFF2-40B4-BE49-F238E27FC236}">
                <a16:creationId xmlns:a16="http://schemas.microsoft.com/office/drawing/2014/main" id="{6EAE2888-D9C6-4C62-BBDA-BDA98F0CD439}"/>
              </a:ext>
            </a:extLst>
          </p:cNvPr>
          <p:cNvCxnSpPr>
            <a:cxnSpLocks/>
          </p:cNvCxnSpPr>
          <p:nvPr/>
        </p:nvCxnSpPr>
        <p:spPr>
          <a:xfrm>
            <a:off x="7778000" y="3318169"/>
            <a:ext cx="595948" cy="0"/>
          </a:xfrm>
          <a:prstGeom prst="straightConnector1">
            <a:avLst/>
          </a:prstGeom>
          <a:ln w="19050">
            <a:solidFill>
              <a:schemeClr val="bg1">
                <a:lumMod val="75000"/>
                <a:lumOff val="25000"/>
              </a:schemeClr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B9871ED-F7A9-4B93-8F47-9DE56DF46909}"/>
              </a:ext>
            </a:extLst>
          </p:cNvPr>
          <p:cNvSpPr txBox="1"/>
          <p:nvPr/>
        </p:nvSpPr>
        <p:spPr>
          <a:xfrm>
            <a:off x="8516696" y="3121224"/>
            <a:ext cx="1960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26 - Laughing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28497748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Синий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Контур</Template>
  <TotalTime>1774</TotalTime>
  <Words>496</Words>
  <Application>Microsoft Office PowerPoint</Application>
  <PresentationFormat>Широкоэкранный</PresentationFormat>
  <Paragraphs>110</Paragraphs>
  <Slides>14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14</vt:i4>
      </vt:variant>
    </vt:vector>
  </HeadingPairs>
  <TitlesOfParts>
    <vt:vector size="18" baseType="lpstr">
      <vt:lpstr>Arial</vt:lpstr>
      <vt:lpstr>Calibri</vt:lpstr>
      <vt:lpstr>Tw Cen MT</vt:lpstr>
      <vt:lpstr>Контур</vt:lpstr>
      <vt:lpstr>Корпорация монстров</vt:lpstr>
      <vt:lpstr>Постановка задачи</vt:lpstr>
      <vt:lpstr>Похожие приложения</vt:lpstr>
      <vt:lpstr>Похожие приложения</vt:lpstr>
      <vt:lpstr>Преимущество нашего подхода</vt:lpstr>
      <vt:lpstr>MemCheck</vt:lpstr>
      <vt:lpstr>Реализация проекта</vt:lpstr>
      <vt:lpstr>Реализация проекта</vt:lpstr>
      <vt:lpstr>Реализация проекта</vt:lpstr>
      <vt:lpstr>Реализация проекта</vt:lpstr>
      <vt:lpstr>Демо</vt:lpstr>
      <vt:lpstr>Итоги</vt:lpstr>
      <vt:lpstr> Q&amp;A</vt:lpstr>
      <vt:lpstr> 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Корпорация монстров</dc:title>
  <dc:creator>Анастасия Кузенкова</dc:creator>
  <cp:lastModifiedBy>Анастасия Кузенкова</cp:lastModifiedBy>
  <cp:revision>41</cp:revision>
  <dcterms:created xsi:type="dcterms:W3CDTF">2021-07-21T10:37:48Z</dcterms:created>
  <dcterms:modified xsi:type="dcterms:W3CDTF">2021-07-23T08:10:46Z</dcterms:modified>
</cp:coreProperties>
</file>

<file path=docProps/thumbnail.jpeg>
</file>